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3E81D-2DD7-0C31-F3C7-0BEFFC1A3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29CB5-2F39-996F-1161-6D226F612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01B40-B227-0DDA-9910-25426C427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5B2-DE24-4E75-B11A-19DA7237085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93C8E-75AE-91E2-A474-19C377F22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A6D23-9B6B-9041-C5D1-5B17496C9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364D-B7AF-4C82-BD38-CB81FE1E1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7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D551E-E704-1367-80D1-52908005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66FAF2-9C9A-97B8-684E-99EB976F4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B13CD-5AFC-5196-91FB-46FCEBBD8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5B2-DE24-4E75-B11A-19DA7237085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B64F3-457D-FAED-BA13-849249C0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6D5F6-195D-F9EB-B857-2CE4F45D7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364D-B7AF-4C82-BD38-CB81FE1E1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2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23333-C8D4-78B5-4522-50F496CDF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ABF4D1-1699-4297-222F-38E307DCB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68581-9170-8669-91B4-C2A64B77C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5B2-DE24-4E75-B11A-19DA7237085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D6CBE-BEFA-87A1-1D0C-AC06C6288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0E290-AA1C-6010-D5B3-65C80992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364D-B7AF-4C82-BD38-CB81FE1E1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0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24437-6AA6-C2DB-35DA-2DD64FFFD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540E7-9DE3-B283-EAD7-921B1AC3B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4D6EA-2514-CD72-B7DA-E02B0FCE1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5B2-DE24-4E75-B11A-19DA7237085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76D80-A801-BE9B-0710-CCFDCF15C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7E443-F7DA-CE60-09AB-1954C411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364D-B7AF-4C82-BD38-CB81FE1E1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7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D7090-765D-4E7D-E3C4-2A403DD3F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90F52-EABD-CDED-075B-8E34E4353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DCD04-71E7-0035-F32C-F4FA5463C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5B2-DE24-4E75-B11A-19DA7237085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6E905-FA14-A014-8C72-FC2EAA5E0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2878C-E240-8B3E-97B8-5B398DAFF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364D-B7AF-4C82-BD38-CB81FE1E1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4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2EF89-D10F-8835-A4EF-2457B50B8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9196D-C12A-F77D-46B7-2F0F27BA7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F3826-F651-50E9-BD14-FA43AE7D5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FFAB2-4C0C-4DFD-125E-13948F355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5B2-DE24-4E75-B11A-19DA7237085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EC70D-852F-4465-4E7F-3C7F953B0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E8235-689D-148E-D75C-422DF132C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364D-B7AF-4C82-BD38-CB81FE1E1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8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0B8CE-39C7-4A5C-D11F-519FB4F1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C18E4-FE74-2995-1CD8-D2127CC15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E10BA-9E18-B00D-3D2E-EBB270CF9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B9699A-F6B1-3554-D91E-17C73F7DA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9C715-1C0A-906D-5641-333BA17276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ABF42D-2157-13B0-2B5B-84775E1BC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5B2-DE24-4E75-B11A-19DA7237085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6112D3-52E3-33A9-9EF3-DD558C988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92C46A-CC58-FE11-770D-DD9FDC6B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364D-B7AF-4C82-BD38-CB81FE1E1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7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75EA0-8E5E-C0EF-CBEB-0B68D250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227A02-6280-A5EE-F126-6AE679F4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5B2-DE24-4E75-B11A-19DA7237085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A49DBA-148A-2B94-B0C0-055D624A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C76A7-F407-4F4F-3C38-100BB3702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364D-B7AF-4C82-BD38-CB81FE1E1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1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F4B09B-9A2D-3FB6-D21D-544DC7F38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5B2-DE24-4E75-B11A-19DA7237085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CB0016-7428-3D87-63CC-F4034A7E1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A4B89-8042-E5AA-1580-BE1E1346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364D-B7AF-4C82-BD38-CB81FE1E1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8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3515F-0585-4C54-4FAB-E44E81D16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1346C-F67E-2745-068F-2D029A58A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C5BF0-8913-B56B-6838-13A4F0EEA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CCAF5-A779-1E41-9983-E274C861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5B2-DE24-4E75-B11A-19DA7237085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02645-6F8B-F3FF-151A-883EF6B97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DBC7A-C17F-4D8F-4BF3-F50BD4FD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364D-B7AF-4C82-BD38-CB81FE1E1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332ED-B26F-593B-23BA-93A589842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C4D1A-A8FD-F6FC-9546-4078E25C7D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31BAF-0724-E9DD-8E56-30952E321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2E244-37FF-F934-3346-00C903F1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5B2-DE24-4E75-B11A-19DA7237085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40BC2-C4C7-2AA6-6D5B-5956CCEF3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88504D-A9D0-60BD-ADB4-2BC7A4A0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364D-B7AF-4C82-BD38-CB81FE1E1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8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F5B33D-EFA0-84C8-93ED-AA9D4B82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073FF-AE3A-AF05-7A0B-816FE3ECF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8339A-CB6C-74E3-337D-B35B198D0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785B2-DE24-4E75-B11A-19DA7237085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FE86B-E124-7013-5986-132905301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EDED2-64C2-C62F-0A20-F86F59A25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D364D-B7AF-4C82-BD38-CB81FE1E1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1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6" y="1157952"/>
            <a:ext cx="9568540" cy="21525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1745" y="1140903"/>
            <a:ext cx="9568541" cy="1371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060474" y="2694214"/>
            <a:ext cx="0" cy="15190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485271" y="4213239"/>
            <a:ext cx="6879165" cy="13716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b="1" dirty="0" smtClean="0">
                <a:solidFill>
                  <a:srgbClr val="FF0000"/>
                </a:solidFill>
              </a:rPr>
              <a:t>Əgər uçota durmusunuzsa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br</a:t>
            </a:r>
            <a:r>
              <a:rPr lang="az-Latn-AZ" b="1" dirty="0" smtClean="0">
                <a:solidFill>
                  <a:srgbClr val="FF0000"/>
                </a:solidFill>
              </a:rPr>
              <a:t>a</a:t>
            </a:r>
            <a:r>
              <a:rPr lang="en-US" b="1" dirty="0" err="1" smtClean="0">
                <a:solidFill>
                  <a:srgbClr val="FF0000"/>
                </a:solidFill>
              </a:rPr>
              <a:t>uzerinizd</a:t>
            </a:r>
            <a:r>
              <a:rPr lang="az-Latn-AZ" b="1" dirty="0">
                <a:solidFill>
                  <a:srgbClr val="FF0000"/>
                </a:solidFill>
              </a:rPr>
              <a:t>ə</a:t>
            </a:r>
            <a:r>
              <a:rPr lang="az-Latn-AZ" b="1" dirty="0" smtClean="0">
                <a:solidFill>
                  <a:srgbClr val="FF0000"/>
                </a:solidFill>
              </a:rPr>
              <a:t> qeyd etdiyimiz </a:t>
            </a:r>
          </a:p>
          <a:p>
            <a:pPr algn="ctr"/>
            <a:r>
              <a:rPr lang="az-Latn-AZ" b="1" dirty="0" smtClean="0">
                <a:solidFill>
                  <a:srgbClr val="FF0000"/>
                </a:solidFill>
              </a:rPr>
              <a:t>link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0070C0"/>
                </a:solidFill>
              </a:rPr>
              <a:t>https://e-gov.az/az/services/read/3731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r>
              <a:rPr lang="az-Latn-AZ" b="1" dirty="0" smtClean="0">
                <a:solidFill>
                  <a:srgbClr val="FF0000"/>
                </a:solidFill>
              </a:rPr>
              <a:t> vasitəsilə AsanLogin sistemindən şəxsi kabinetinizə daxil olun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10EF7DF-88F5-EF55-405D-AC629C595143}"/>
              </a:ext>
            </a:extLst>
          </p:cNvPr>
          <p:cNvSpPr/>
          <p:nvPr/>
        </p:nvSpPr>
        <p:spPr>
          <a:xfrm>
            <a:off x="5402840" y="3171796"/>
            <a:ext cx="526349" cy="486933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B w="215900" h="1524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3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084"/>
            <a:ext cx="12192000" cy="6084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15847" y="1446415"/>
            <a:ext cx="1463040" cy="49045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33651" y="66502"/>
            <a:ext cx="6525491" cy="62345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az-Latn-AZ" dirty="0" smtClean="0">
                <a:solidFill>
                  <a:srgbClr val="FF0000"/>
                </a:solidFill>
              </a:rPr>
              <a:t>Düzəliş etmək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r>
              <a:rPr lang="az-Latn-AZ" dirty="0" smtClean="0">
                <a:solidFill>
                  <a:srgbClr val="FF0000"/>
                </a:solidFill>
              </a:rPr>
              <a:t> düyməsini klikləyərək daxil etdiyiniz məlumatlarda dəyişiklik edə bilərsiniz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az-Latn-AZ" dirty="0" smtClean="0">
                <a:solidFill>
                  <a:srgbClr val="FF0000"/>
                </a:solidFill>
              </a:rPr>
              <a:t>Göstərilmiş dəyərlər şərtidir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842269" y="573578"/>
            <a:ext cx="872836" cy="79802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0ADFF11A-9072-519C-CD7A-622D631DE5FD}"/>
              </a:ext>
            </a:extLst>
          </p:cNvPr>
          <p:cNvSpPr/>
          <p:nvPr/>
        </p:nvSpPr>
        <p:spPr>
          <a:xfrm>
            <a:off x="10278687" y="383721"/>
            <a:ext cx="620634" cy="487214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622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0815" y="1537855"/>
            <a:ext cx="1795549" cy="2078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73142" y="157942"/>
            <a:ext cx="2585258" cy="2826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270E09A9-CAB0-3C26-3033-CEC30C5A6522}"/>
              </a:ext>
            </a:extLst>
          </p:cNvPr>
          <p:cNvSpPr/>
          <p:nvPr/>
        </p:nvSpPr>
        <p:spPr>
          <a:xfrm>
            <a:off x="905634" y="2897234"/>
            <a:ext cx="4705909" cy="3960766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444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96502" y="1483822"/>
            <a:ext cx="573578" cy="5237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58988" y="2568211"/>
            <a:ext cx="5611091" cy="119416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 smtClean="0">
                <a:solidFill>
                  <a:srgbClr val="FF0000"/>
                </a:solidFill>
              </a:rPr>
              <a:t> Bütün məlumatların dəqiqliyinə əmin olduqdan sonra işarələnmiş </a:t>
            </a:r>
            <a:r>
              <a:rPr lang="en-US" dirty="0" smtClean="0">
                <a:solidFill>
                  <a:srgbClr val="FF0000"/>
                </a:solidFill>
              </a:rPr>
              <a:t>“T</a:t>
            </a:r>
            <a:r>
              <a:rPr lang="az-Latn-AZ" dirty="0" smtClean="0">
                <a:solidFill>
                  <a:srgbClr val="FF0000"/>
                </a:solidFill>
              </a:rPr>
              <a:t>əsdiq et</a:t>
            </a:r>
            <a:r>
              <a:rPr lang="en-US" dirty="0" smtClean="0">
                <a:solidFill>
                  <a:srgbClr val="FF0000"/>
                </a:solidFill>
              </a:rPr>
              <a:t>” </a:t>
            </a:r>
            <a:r>
              <a:rPr lang="az-Latn-AZ" dirty="0" smtClean="0">
                <a:solidFill>
                  <a:srgbClr val="FF0000"/>
                </a:solidFill>
              </a:rPr>
              <a:t>düyməsini klikləyərək məlumatlarınızı təsdiq edin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az-Latn-AZ" dirty="0" smtClean="0">
                <a:solidFill>
                  <a:srgbClr val="FF0000"/>
                </a:solidFill>
              </a:rPr>
              <a:t>Qeyd</a:t>
            </a:r>
            <a:r>
              <a:rPr lang="en-US" dirty="0" smtClean="0">
                <a:solidFill>
                  <a:srgbClr val="FF0000"/>
                </a:solidFill>
              </a:rPr>
              <a:t>: T</a:t>
            </a:r>
            <a:r>
              <a:rPr lang="az-Latn-AZ" dirty="0" smtClean="0">
                <a:solidFill>
                  <a:srgbClr val="FF0000"/>
                </a:solidFill>
              </a:rPr>
              <a:t>əsdiqlənməmiş məlumatlar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az-Latn-AZ" dirty="0" smtClean="0">
                <a:solidFill>
                  <a:srgbClr val="FF0000"/>
                </a:solidFill>
              </a:rPr>
              <a:t>əzərə alınmayacaq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7" t="30707" r="38140" b="32174"/>
          <a:stretch/>
        </p:blipFill>
        <p:spPr>
          <a:xfrm>
            <a:off x="1661863" y="3553642"/>
            <a:ext cx="3193449" cy="264794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5534718" y="3667125"/>
            <a:ext cx="924270" cy="5952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0307782" y="2007525"/>
            <a:ext cx="1188720" cy="5606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0ADFF11A-9072-519C-CD7A-622D631DE5FD}"/>
              </a:ext>
            </a:extLst>
          </p:cNvPr>
          <p:cNvSpPr/>
          <p:nvPr/>
        </p:nvSpPr>
        <p:spPr>
          <a:xfrm>
            <a:off x="9870622" y="2007524"/>
            <a:ext cx="607320" cy="461802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11</a:t>
            </a:r>
            <a:endParaRPr lang="en-US" b="1" dirty="0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0ADFF11A-9072-519C-CD7A-622D631DE5FD}"/>
              </a:ext>
            </a:extLst>
          </p:cNvPr>
          <p:cNvSpPr/>
          <p:nvPr/>
        </p:nvSpPr>
        <p:spPr>
          <a:xfrm>
            <a:off x="5909857" y="4031450"/>
            <a:ext cx="607320" cy="461802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99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028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34725" y="1429226"/>
            <a:ext cx="916305" cy="5237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3727" y="1066799"/>
            <a:ext cx="552623" cy="4930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0201" y="2481521"/>
            <a:ext cx="9915525" cy="85205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 smtClean="0">
                <a:solidFill>
                  <a:srgbClr val="FF0000"/>
                </a:solidFill>
              </a:rPr>
              <a:t>Məlumatları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az-Latn-AZ" dirty="0" smtClean="0">
                <a:solidFill>
                  <a:srgbClr val="FF0000"/>
                </a:solidFill>
              </a:rPr>
              <a:t>ızı təsdiq etdikdən sonra işarələnmiş düymələr təsvir oldunduğu kimi deaktiv olunacaq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az-Latn-AZ" dirty="0" smtClean="0">
                <a:solidFill>
                  <a:srgbClr val="FF0000"/>
                </a:solidFill>
              </a:rPr>
              <a:t>Növbəti rübün ilk günü həmin rübün hesabatını vermək üçün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az-Latn-AZ" dirty="0" smtClean="0">
                <a:solidFill>
                  <a:srgbClr val="FF0000"/>
                </a:solidFill>
              </a:rPr>
              <a:t>Əlavə et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r>
              <a:rPr lang="az-Latn-AZ" dirty="0" smtClean="0">
                <a:solidFill>
                  <a:srgbClr val="FF0000"/>
                </a:solidFill>
              </a:rPr>
              <a:t> düyməsi yenidən aktiv olacaq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19975" y="142875"/>
            <a:ext cx="2657475" cy="3619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04852" y="1559848"/>
            <a:ext cx="2629073" cy="3164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00201" y="3612399"/>
            <a:ext cx="9915525" cy="30551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 dirty="0">
              <a:solidFill>
                <a:srgbClr val="FF0000"/>
              </a:solidFill>
            </a:endParaRPr>
          </a:p>
          <a:p>
            <a:pPr algn="ctr"/>
            <a:endParaRPr lang="az-Latn-AZ" dirty="0" smtClean="0">
              <a:solidFill>
                <a:srgbClr val="FF0000"/>
              </a:solidFill>
            </a:endParaRPr>
          </a:p>
          <a:p>
            <a:pPr algn="ctr"/>
            <a:endParaRPr lang="az-Latn-AZ" dirty="0">
              <a:solidFill>
                <a:srgbClr val="FF0000"/>
              </a:solidFill>
            </a:endParaRPr>
          </a:p>
          <a:p>
            <a:pPr algn="ctr"/>
            <a:r>
              <a:rPr lang="az-Latn-AZ" b="1" dirty="0" smtClean="0">
                <a:solidFill>
                  <a:srgbClr val="FF0000"/>
                </a:solidFill>
              </a:rPr>
              <a:t>Nəzərə alın ki</a:t>
            </a:r>
            <a:r>
              <a:rPr lang="en-US" b="1" dirty="0" smtClean="0">
                <a:solidFill>
                  <a:srgbClr val="FF0000"/>
                </a:solidFill>
              </a:rPr>
              <a:t>, r</a:t>
            </a:r>
            <a:r>
              <a:rPr lang="az-Latn-AZ" b="1" dirty="0" smtClean="0">
                <a:solidFill>
                  <a:srgbClr val="FF0000"/>
                </a:solidFill>
              </a:rPr>
              <a:t>üblük hesabatların təsdiqi üçün son icra tarixləri müvafiq olaraq qeyd olunub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 r</a:t>
            </a:r>
            <a:r>
              <a:rPr lang="az-Latn-AZ" b="1" dirty="0" smtClean="0">
                <a:solidFill>
                  <a:srgbClr val="FF0000"/>
                </a:solidFill>
              </a:rPr>
              <a:t>üb 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1 </a:t>
            </a:r>
            <a:r>
              <a:rPr lang="en-US" b="1" u="sng" dirty="0" err="1" smtClean="0">
                <a:solidFill>
                  <a:srgbClr val="FF0000"/>
                </a:solidFill>
              </a:rPr>
              <a:t>yanvar</a:t>
            </a:r>
            <a:r>
              <a:rPr lang="en-US" b="1" u="sng" dirty="0" smtClean="0">
                <a:solidFill>
                  <a:srgbClr val="FF0000"/>
                </a:solidFill>
              </a:rPr>
              <a:t> 00:00 -1 </a:t>
            </a:r>
            <a:r>
              <a:rPr lang="en-US" b="1" u="sng" dirty="0" err="1" smtClean="0">
                <a:solidFill>
                  <a:srgbClr val="FF0000"/>
                </a:solidFill>
              </a:rPr>
              <a:t>aprel</a:t>
            </a:r>
            <a:r>
              <a:rPr lang="en-US" b="1" u="sng" dirty="0" smtClean="0">
                <a:solidFill>
                  <a:srgbClr val="FF0000"/>
                </a:solidFill>
              </a:rPr>
              <a:t> 00</a:t>
            </a:r>
            <a:r>
              <a:rPr lang="en-US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:00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II </a:t>
            </a:r>
            <a:r>
              <a:rPr lang="az-Latn-AZ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rüb </a:t>
            </a:r>
          </a:p>
          <a:p>
            <a:pPr algn="ctr"/>
            <a:r>
              <a:rPr lang="en-US" b="1" u="sng" dirty="0">
                <a:solidFill>
                  <a:srgbClr val="FF0000"/>
                </a:solidFill>
              </a:rPr>
              <a:t>1 </a:t>
            </a:r>
            <a:r>
              <a:rPr lang="en-US" b="1" u="sng" dirty="0" err="1" smtClean="0">
                <a:solidFill>
                  <a:srgbClr val="FF0000"/>
                </a:solidFill>
              </a:rPr>
              <a:t>aprel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00:00 -1 </a:t>
            </a:r>
            <a:r>
              <a:rPr lang="en-US" b="1" u="sng" dirty="0" err="1" smtClean="0">
                <a:solidFill>
                  <a:srgbClr val="FF0000"/>
                </a:solidFill>
              </a:rPr>
              <a:t>iyul</a:t>
            </a:r>
            <a:r>
              <a:rPr lang="en-US" b="1" u="sng" dirty="0" smtClean="0">
                <a:solidFill>
                  <a:srgbClr val="FF0000"/>
                </a:solidFill>
              </a:rPr>
              <a:t> 00</a:t>
            </a:r>
            <a:r>
              <a:rPr lang="en-US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:00</a:t>
            </a:r>
            <a:endParaRPr lang="az-Latn-AZ" b="1" u="sng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III 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az-Latn-AZ" b="1" dirty="0">
                <a:solidFill>
                  <a:srgbClr val="FF0000"/>
                </a:solidFill>
              </a:rPr>
              <a:t>üb 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u="sng" dirty="0">
                <a:solidFill>
                  <a:srgbClr val="FF0000"/>
                </a:solidFill>
              </a:rPr>
              <a:t>1 </a:t>
            </a:r>
            <a:r>
              <a:rPr lang="en-US" b="1" u="sng" dirty="0" err="1" smtClean="0">
                <a:solidFill>
                  <a:srgbClr val="FF0000"/>
                </a:solidFill>
              </a:rPr>
              <a:t>iyul</a:t>
            </a:r>
            <a:r>
              <a:rPr lang="en-US" b="1" u="sng" dirty="0" smtClean="0">
                <a:solidFill>
                  <a:srgbClr val="FF0000"/>
                </a:solidFill>
              </a:rPr>
              <a:t> 00:00 </a:t>
            </a:r>
            <a:r>
              <a:rPr lang="en-US" b="1" u="sng" dirty="0">
                <a:solidFill>
                  <a:srgbClr val="FF0000"/>
                </a:solidFill>
              </a:rPr>
              <a:t>-1 </a:t>
            </a:r>
            <a:r>
              <a:rPr lang="en-US" b="1" u="sng" dirty="0" err="1" smtClean="0">
                <a:solidFill>
                  <a:srgbClr val="FF0000"/>
                </a:solidFill>
              </a:rPr>
              <a:t>oktyabr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00</a:t>
            </a:r>
            <a:r>
              <a:rPr lang="en-US" b="1" u="sng" dirty="0">
                <a:solidFill>
                  <a:srgbClr val="FF0000"/>
                </a:solidFill>
                <a:sym typeface="Wingdings" panose="05000000000000000000" pitchFamily="2" charset="2"/>
              </a:rPr>
              <a:t>:00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IV </a:t>
            </a:r>
            <a:r>
              <a:rPr lang="az-Latn-AZ" b="1" dirty="0">
                <a:solidFill>
                  <a:srgbClr val="FF0000"/>
                </a:solidFill>
                <a:sym typeface="Wingdings" panose="05000000000000000000" pitchFamily="2" charset="2"/>
              </a:rPr>
              <a:t>rüb </a:t>
            </a:r>
          </a:p>
          <a:p>
            <a:pPr algn="ctr"/>
            <a:r>
              <a:rPr lang="en-US" b="1" u="sng" dirty="0">
                <a:solidFill>
                  <a:srgbClr val="FF0000"/>
                </a:solidFill>
              </a:rPr>
              <a:t>1 </a:t>
            </a:r>
            <a:r>
              <a:rPr lang="en-US" b="1" u="sng" dirty="0" err="1" smtClean="0">
                <a:solidFill>
                  <a:srgbClr val="FF0000"/>
                </a:solidFill>
              </a:rPr>
              <a:t>oktyabr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00:00 -1 </a:t>
            </a:r>
            <a:r>
              <a:rPr lang="en-US" b="1" u="sng" dirty="0" err="1" smtClean="0">
                <a:solidFill>
                  <a:srgbClr val="FF0000"/>
                </a:solidFill>
              </a:rPr>
              <a:t>yanvar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00</a:t>
            </a:r>
            <a:r>
              <a:rPr lang="en-US" b="1" u="sng" dirty="0">
                <a:solidFill>
                  <a:srgbClr val="FF0000"/>
                </a:solidFill>
                <a:sym typeface="Wingdings" panose="05000000000000000000" pitchFamily="2" charset="2"/>
              </a:rPr>
              <a:t>:00</a:t>
            </a:r>
          </a:p>
          <a:p>
            <a:pPr algn="ctr"/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ctr"/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5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7AA99-50B5-8C68-58DB-016AD23832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25943E-4B42-4A42-9FF4-EB7F11BEDA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screenshot of a computer">
            <a:extLst>
              <a:ext uri="{FF2B5EF4-FFF2-40B4-BE49-F238E27FC236}">
                <a16:creationId xmlns:a16="http://schemas.microsoft.com/office/drawing/2014/main" id="{0E453CCD-C8C8-8EE8-E107-FA25AD513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1" y="-27754"/>
            <a:ext cx="12203031" cy="6858000"/>
          </a:xfrm>
          <a:prstGeom prst="rect">
            <a:avLst/>
          </a:prstGeom>
          <a:solidFill>
            <a:srgbClr val="92D050">
              <a:alpha val="85000"/>
            </a:srgbClr>
          </a:solidFill>
          <a:ln w="25400">
            <a:gradFill>
              <a:gsLst>
                <a:gs pos="5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5EF26E-8688-96CC-7C35-B190F096E0D0}"/>
              </a:ext>
            </a:extLst>
          </p:cNvPr>
          <p:cNvCxnSpPr>
            <a:cxnSpLocks/>
          </p:cNvCxnSpPr>
          <p:nvPr/>
        </p:nvCxnSpPr>
        <p:spPr>
          <a:xfrm flipV="1">
            <a:off x="9325408" y="574344"/>
            <a:ext cx="764582" cy="1675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F12A02F-EB69-5666-E605-708EEC84DEA6}"/>
              </a:ext>
            </a:extLst>
          </p:cNvPr>
          <p:cNvSpPr txBox="1"/>
          <p:nvPr/>
        </p:nvSpPr>
        <p:spPr>
          <a:xfrm>
            <a:off x="4865914" y="547304"/>
            <a:ext cx="4369087" cy="646331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az-Latn-AZ" b="1" dirty="0">
                <a:solidFill>
                  <a:srgbClr val="FF0000"/>
                </a:solidFill>
              </a:rPr>
              <a:t>İşarələnmiş </a:t>
            </a:r>
            <a:r>
              <a:rPr lang="az-Latn-AZ" b="1" dirty="0" smtClean="0">
                <a:solidFill>
                  <a:srgbClr val="FF0000"/>
                </a:solidFill>
              </a:rPr>
              <a:t>düyməni klikləyərək məlumat hesablama sisteminə keçid edin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B10EF7DF-88F5-EF55-405D-AC629C595143}"/>
              </a:ext>
            </a:extLst>
          </p:cNvPr>
          <p:cNvSpPr/>
          <p:nvPr/>
        </p:nvSpPr>
        <p:spPr>
          <a:xfrm>
            <a:off x="9430021" y="60371"/>
            <a:ext cx="526349" cy="486933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B w="215900" h="1524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0E6959-C13A-B3F6-B751-A1AC9E9AAD00}"/>
              </a:ext>
            </a:extLst>
          </p:cNvPr>
          <p:cNvSpPr/>
          <p:nvPr/>
        </p:nvSpPr>
        <p:spPr>
          <a:xfrm>
            <a:off x="10151390" y="113992"/>
            <a:ext cx="929898" cy="6463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27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D4029D41-3D0C-D981-F372-5A77B56FD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038"/>
            <a:ext cx="12192000" cy="6908038"/>
          </a:xfr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8DAC9F-1649-37F9-6104-A030B7047BBA}"/>
              </a:ext>
            </a:extLst>
          </p:cNvPr>
          <p:cNvSpPr/>
          <p:nvPr/>
        </p:nvSpPr>
        <p:spPr>
          <a:xfrm>
            <a:off x="566979" y="0"/>
            <a:ext cx="455909" cy="36512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EE55E6A-2AFA-C9F5-624F-D49D1DAE3F31}"/>
              </a:ext>
            </a:extLst>
          </p:cNvPr>
          <p:cNvCxnSpPr>
            <a:cxnSpLocks/>
          </p:cNvCxnSpPr>
          <p:nvPr/>
        </p:nvCxnSpPr>
        <p:spPr>
          <a:xfrm flipH="1" flipV="1">
            <a:off x="1131376" y="541997"/>
            <a:ext cx="1007390" cy="789498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833CAC9-175B-491A-C847-1B5A1F0E89F9}"/>
              </a:ext>
            </a:extLst>
          </p:cNvPr>
          <p:cNvSpPr txBox="1"/>
          <p:nvPr/>
        </p:nvSpPr>
        <p:spPr>
          <a:xfrm>
            <a:off x="2138766" y="1162373"/>
            <a:ext cx="540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>
                <a:solidFill>
                  <a:srgbClr val="FF0000"/>
                </a:solidFill>
              </a:rPr>
              <a:t>İşarələnmiş düyməni klikləyərək pəncərəni genişlədin.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270E09A9-CAB0-3C26-3033-CEC30C5A6522}"/>
              </a:ext>
            </a:extLst>
          </p:cNvPr>
          <p:cNvSpPr/>
          <p:nvPr/>
        </p:nvSpPr>
        <p:spPr>
          <a:xfrm>
            <a:off x="6607444" y="1844299"/>
            <a:ext cx="5186766" cy="4355024"/>
          </a:xfrm>
          <a:prstGeom prst="flowChartConnector">
            <a:avLst/>
          </a:prstGeom>
          <a:solidFill>
            <a:schemeClr val="bg1"/>
          </a:solidFill>
          <a:ln w="444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37DAD7-54DA-EEA8-965E-E8C3F6CE6BA8}"/>
              </a:ext>
            </a:extLst>
          </p:cNvPr>
          <p:cNvSpPr/>
          <p:nvPr/>
        </p:nvSpPr>
        <p:spPr>
          <a:xfrm>
            <a:off x="2138766" y="906429"/>
            <a:ext cx="5680130" cy="937869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icture containing text, screenshot, diagram, design&#10;&#10;Description automatically generated">
            <a:extLst>
              <a:ext uri="{FF2B5EF4-FFF2-40B4-BE49-F238E27FC236}">
                <a16:creationId xmlns:a16="http://schemas.microsoft.com/office/drawing/2014/main" id="{D113859D-5F1F-D8E5-8887-2B71D8C447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81" b="67184"/>
          <a:stretch/>
        </p:blipFill>
        <p:spPr>
          <a:xfrm>
            <a:off x="7283194" y="2692497"/>
            <a:ext cx="3866069" cy="2577984"/>
          </a:xfrm>
          <a:prstGeom prst="rect">
            <a:avLst/>
          </a:prstGeom>
          <a:ln w="44450">
            <a:solidFill>
              <a:srgbClr val="92D050"/>
            </a:solidFill>
          </a:ln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4EE8997-6901-0D1A-3555-1BDFAD06B207}"/>
              </a:ext>
            </a:extLst>
          </p:cNvPr>
          <p:cNvCxnSpPr>
            <a:cxnSpLocks/>
          </p:cNvCxnSpPr>
          <p:nvPr/>
        </p:nvCxnSpPr>
        <p:spPr>
          <a:xfrm>
            <a:off x="4315326" y="1844298"/>
            <a:ext cx="2322921" cy="1733091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3E9EC554-99E0-A1BD-847B-FFAA185FC780}"/>
              </a:ext>
            </a:extLst>
          </p:cNvPr>
          <p:cNvSpPr/>
          <p:nvPr/>
        </p:nvSpPr>
        <p:spPr>
          <a:xfrm>
            <a:off x="1022888" y="906429"/>
            <a:ext cx="455909" cy="425066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96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505516-7223-F343-B051-A4693B4CE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/>
              <a:t>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B5A3AE-F2A0-46ED-6CDF-73696B61345A}"/>
              </a:ext>
            </a:extLst>
          </p:cNvPr>
          <p:cNvSpPr txBox="1"/>
          <p:nvPr/>
        </p:nvSpPr>
        <p:spPr>
          <a:xfrm>
            <a:off x="3723631" y="1067150"/>
            <a:ext cx="6384758" cy="923330"/>
          </a:xfrm>
          <a:prstGeom prst="rect">
            <a:avLst/>
          </a:prstGeom>
          <a:noFill/>
          <a:ln w="444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solidFill>
                  <a:srgbClr val="FF0000"/>
                </a:solidFill>
              </a:rPr>
              <a:t>Açılmış pəncərədə göstərdiyiniz telekommunikasiya xidmətinə uyğun olaraq düymələr aktiv olacaq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az-Latn-AZ" b="1" dirty="0" smtClean="0">
                <a:solidFill>
                  <a:srgbClr val="FF0000"/>
                </a:solidFill>
              </a:rPr>
              <a:t>ır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b="1" dirty="0" err="1" smtClean="0">
                <a:solidFill>
                  <a:srgbClr val="FF0000"/>
                </a:solidFill>
              </a:rPr>
              <a:t>Hesabatlardan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birini</a:t>
            </a:r>
            <a:r>
              <a:rPr lang="en-US" b="1" dirty="0" smtClean="0">
                <a:solidFill>
                  <a:srgbClr val="FF0000"/>
                </a:solidFill>
              </a:rPr>
              <a:t> se</a:t>
            </a:r>
            <a:r>
              <a:rPr lang="az-Latn-AZ" b="1" dirty="0" smtClean="0">
                <a:solidFill>
                  <a:srgbClr val="FF0000"/>
                </a:solidFill>
              </a:rPr>
              <a:t>çərək davam edin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AA7D1E-20A6-17E9-D306-D151FC5405D7}"/>
              </a:ext>
            </a:extLst>
          </p:cNvPr>
          <p:cNvSpPr/>
          <p:nvPr/>
        </p:nvSpPr>
        <p:spPr>
          <a:xfrm>
            <a:off x="2354180" y="570831"/>
            <a:ext cx="292768" cy="32752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DFE33D-35C4-DA9A-CE88-F4B3BB543514}"/>
              </a:ext>
            </a:extLst>
          </p:cNvPr>
          <p:cNvSpPr/>
          <p:nvPr/>
        </p:nvSpPr>
        <p:spPr>
          <a:xfrm>
            <a:off x="171451" y="1033296"/>
            <a:ext cx="2579914" cy="222325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543C0E-9879-BE0C-AB84-5CF6B53211EC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2748645" y="898358"/>
            <a:ext cx="974986" cy="630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8ABBF263-EBD1-42EB-B440-675BC48D7D74}"/>
              </a:ext>
            </a:extLst>
          </p:cNvPr>
          <p:cNvSpPr/>
          <p:nvPr/>
        </p:nvSpPr>
        <p:spPr>
          <a:xfrm>
            <a:off x="2836734" y="522061"/>
            <a:ext cx="455909" cy="425066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DFE33D-35C4-DA9A-CE88-F4B3BB543514}"/>
              </a:ext>
            </a:extLst>
          </p:cNvPr>
          <p:cNvSpPr/>
          <p:nvPr/>
        </p:nvSpPr>
        <p:spPr>
          <a:xfrm>
            <a:off x="76025" y="6075229"/>
            <a:ext cx="2669901" cy="57908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DFE33D-35C4-DA9A-CE88-F4B3BB543514}"/>
              </a:ext>
            </a:extLst>
          </p:cNvPr>
          <p:cNvSpPr/>
          <p:nvPr/>
        </p:nvSpPr>
        <p:spPr>
          <a:xfrm>
            <a:off x="115307" y="3812721"/>
            <a:ext cx="2630620" cy="170633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">
            <a:extLst>
              <a:ext uri="{FF2B5EF4-FFF2-40B4-BE49-F238E27FC236}">
                <a16:creationId xmlns:a16="http://schemas.microsoft.com/office/drawing/2014/main" id="{AB69DABF-30E4-7656-E8DF-096B3BD41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577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AD18D5-65B1-335B-2521-43519D177F39}"/>
              </a:ext>
            </a:extLst>
          </p:cNvPr>
          <p:cNvSpPr/>
          <p:nvPr/>
        </p:nvSpPr>
        <p:spPr>
          <a:xfrm>
            <a:off x="883403" y="1503336"/>
            <a:ext cx="681926" cy="55793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477A920-FA72-5FB3-3270-6677FBC93DB7}"/>
              </a:ext>
            </a:extLst>
          </p:cNvPr>
          <p:cNvCxnSpPr>
            <a:cxnSpLocks/>
          </p:cNvCxnSpPr>
          <p:nvPr/>
        </p:nvCxnSpPr>
        <p:spPr>
          <a:xfrm flipH="1" flipV="1">
            <a:off x="1689316" y="2169763"/>
            <a:ext cx="1038386" cy="9144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A7681DB-E519-7E9E-A6F5-56B10A00059F}"/>
              </a:ext>
            </a:extLst>
          </p:cNvPr>
          <p:cNvSpPr txBox="1"/>
          <p:nvPr/>
        </p:nvSpPr>
        <p:spPr>
          <a:xfrm>
            <a:off x="2856142" y="3084163"/>
            <a:ext cx="6706958" cy="1200329"/>
          </a:xfrm>
          <a:prstGeom prst="rect">
            <a:avLst/>
          </a:prstGeom>
          <a:noFill/>
          <a:ln w="444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solidFill>
                  <a:srgbClr val="FF0000"/>
                </a:solidFill>
              </a:rPr>
              <a:t>Seçdiyiniz hesabat növünə uyğun olaraq pəncərə açılır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r>
              <a:rPr lang="az-Latn-AZ" b="1" dirty="0">
                <a:solidFill>
                  <a:srgbClr val="FF0000"/>
                </a:solidFill>
              </a:rPr>
              <a:t>Bu </a:t>
            </a:r>
            <a:r>
              <a:rPr lang="az-Latn-AZ" b="1" dirty="0" smtClean="0">
                <a:solidFill>
                  <a:srgbClr val="FF0000"/>
                </a:solidFill>
              </a:rPr>
              <a:t>pəncərədə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az-Latn-AZ" b="1" dirty="0" smtClean="0">
                <a:solidFill>
                  <a:srgbClr val="FF0000"/>
                </a:solidFill>
              </a:rPr>
              <a:t>rüblük </a:t>
            </a:r>
            <a:r>
              <a:rPr lang="az-Latn-AZ" b="1" dirty="0">
                <a:solidFill>
                  <a:srgbClr val="FF0000"/>
                </a:solidFill>
              </a:rPr>
              <a:t>hesabat əlavə etmək üçün işarələnmiş </a:t>
            </a:r>
            <a:r>
              <a:rPr lang="az-Latn-AZ" b="1" dirty="0" smtClean="0">
                <a:solidFill>
                  <a:srgbClr val="FF0000"/>
                </a:solidFill>
              </a:rPr>
              <a:t>düyməni klikləyin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b="1" dirty="0" err="1" smtClean="0">
                <a:solidFill>
                  <a:srgbClr val="FF0000"/>
                </a:solidFill>
              </a:rPr>
              <a:t>Qeyd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az-Latn-AZ" b="1" dirty="0" smtClean="0">
                <a:solidFill>
                  <a:srgbClr val="FF0000"/>
                </a:solidFill>
              </a:rPr>
              <a:t>Nəzərə alın ki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az-Latn-AZ" b="1" dirty="0" smtClean="0">
                <a:solidFill>
                  <a:srgbClr val="FF0000"/>
                </a:solidFill>
              </a:rPr>
              <a:t>məlumatları</a:t>
            </a:r>
            <a:r>
              <a:rPr lang="en-US" b="1" dirty="0" smtClean="0">
                <a:solidFill>
                  <a:srgbClr val="FF0000"/>
                </a:solidFill>
              </a:rPr>
              <a:t>n</a:t>
            </a:r>
            <a:r>
              <a:rPr lang="az-Latn-AZ" b="1" dirty="0" smtClean="0">
                <a:solidFill>
                  <a:srgbClr val="FF0000"/>
                </a:solidFill>
              </a:rPr>
              <a:t>ızı tarix olaraq hansı rübdə əlavə edirsinizsə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az-Latn-AZ" b="1" dirty="0" smtClean="0">
                <a:solidFill>
                  <a:srgbClr val="FF0000"/>
                </a:solidFill>
              </a:rPr>
              <a:t>hesabat həmin rübə aid hesab olunacaq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F24B3D0D-890B-4194-570F-0FA48BB89EB2}"/>
              </a:ext>
            </a:extLst>
          </p:cNvPr>
          <p:cNvSpPr/>
          <p:nvPr/>
        </p:nvSpPr>
        <p:spPr>
          <a:xfrm>
            <a:off x="996411" y="2201897"/>
            <a:ext cx="455909" cy="425066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874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ADFA5B9-8FC1-119D-BD4E-23292C971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28" y="888365"/>
            <a:ext cx="12212828" cy="54222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76F5BC-F90F-D7E5-83DC-416DA810D46A}"/>
              </a:ext>
            </a:extLst>
          </p:cNvPr>
          <p:cNvSpPr/>
          <p:nvPr/>
        </p:nvSpPr>
        <p:spPr>
          <a:xfrm>
            <a:off x="10120394" y="1627322"/>
            <a:ext cx="1782306" cy="468327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9A0596-5C1F-59C7-F9BB-103A298D7675}"/>
              </a:ext>
            </a:extLst>
          </p:cNvPr>
          <p:cNvCxnSpPr>
            <a:cxnSpLocks/>
          </p:cNvCxnSpPr>
          <p:nvPr/>
        </p:nvCxnSpPr>
        <p:spPr>
          <a:xfrm>
            <a:off x="8384584" y="728420"/>
            <a:ext cx="1735810" cy="89890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54D8D54-92D9-EAB8-010A-063DBB3DF1C9}"/>
              </a:ext>
            </a:extLst>
          </p:cNvPr>
          <p:cNvSpPr txBox="1"/>
          <p:nvPr/>
        </p:nvSpPr>
        <p:spPr>
          <a:xfrm>
            <a:off x="3562027" y="336848"/>
            <a:ext cx="5067946" cy="369332"/>
          </a:xfrm>
          <a:prstGeom prst="rect">
            <a:avLst/>
          </a:prstGeom>
          <a:noFill/>
          <a:ln w="444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z-Latn-AZ" b="1" dirty="0">
                <a:solidFill>
                  <a:srgbClr val="FF0000"/>
                </a:solidFill>
              </a:rPr>
              <a:t>İşarələnmiş </a:t>
            </a:r>
            <a:r>
              <a:rPr lang="az-Latn-AZ" b="1" dirty="0" smtClean="0">
                <a:solidFill>
                  <a:srgbClr val="FF0000"/>
                </a:solidFill>
              </a:rPr>
              <a:t>bölmələrə </a:t>
            </a:r>
            <a:r>
              <a:rPr lang="az-Latn-AZ" b="1" dirty="0">
                <a:solidFill>
                  <a:srgbClr val="FF0000"/>
                </a:solidFill>
              </a:rPr>
              <a:t>müvafiq dəyərləri daxil edin.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0ADFF11A-9072-519C-CD7A-622D631DE5FD}"/>
              </a:ext>
            </a:extLst>
          </p:cNvPr>
          <p:cNvSpPr/>
          <p:nvPr/>
        </p:nvSpPr>
        <p:spPr>
          <a:xfrm>
            <a:off x="8981912" y="336848"/>
            <a:ext cx="455909" cy="39520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136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089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01400" y="5482228"/>
            <a:ext cx="816429" cy="4408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>
          <a:xfrm flipV="1">
            <a:off x="9609364" y="5702664"/>
            <a:ext cx="1592036" cy="5021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flipH="1">
            <a:off x="4408714" y="5963628"/>
            <a:ext cx="5200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>
                <a:solidFill>
                  <a:srgbClr val="FF0000"/>
                </a:solidFill>
              </a:rPr>
              <a:t>Bütün xanaları doldurduğunuza əmin olduqdan sonra işarələnmiş düyməyə kliyərək dəyişiklikləri yadda saxlayın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08714" y="5963628"/>
            <a:ext cx="5061857" cy="89437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ADFF11A-9072-519C-CD7A-622D631DE5FD}"/>
              </a:ext>
            </a:extLst>
          </p:cNvPr>
          <p:cNvSpPr/>
          <p:nvPr/>
        </p:nvSpPr>
        <p:spPr>
          <a:xfrm>
            <a:off x="10320855" y="6052728"/>
            <a:ext cx="455909" cy="39520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406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33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19307" y="212271"/>
            <a:ext cx="2457450" cy="2367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93004" y="1546698"/>
            <a:ext cx="1731524" cy="2140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48150" y="2926896"/>
            <a:ext cx="7083879" cy="95114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 smtClean="0">
                <a:solidFill>
                  <a:srgbClr val="FF0000"/>
                </a:solidFill>
              </a:rPr>
              <a:t>Əlavə etdiyiniz məlumatlara əsasən yaranmış rüblük hesabatlar bölməsində müvafiq olaraq </a:t>
            </a:r>
            <a:r>
              <a:rPr lang="en-US" dirty="0" smtClean="0">
                <a:solidFill>
                  <a:srgbClr val="FF0000"/>
                </a:solidFill>
              </a:rPr>
              <a:t>1. N</a:t>
            </a:r>
            <a:r>
              <a:rPr lang="az-Latn-AZ" dirty="0" smtClean="0">
                <a:solidFill>
                  <a:srgbClr val="FF0000"/>
                </a:solidFill>
              </a:rPr>
              <a:t>əzərdən keçir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az-Latn-AZ" dirty="0" smtClean="0">
                <a:solidFill>
                  <a:srgbClr val="FF0000"/>
                </a:solidFill>
              </a:rPr>
              <a:t>ək 2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az-Latn-AZ" dirty="0" smtClean="0">
                <a:solidFill>
                  <a:srgbClr val="FF0000"/>
                </a:solidFill>
              </a:rPr>
              <a:t>Düzəliş etmək 3</a:t>
            </a:r>
            <a:r>
              <a:rPr lang="en-US" dirty="0" smtClean="0">
                <a:solidFill>
                  <a:srgbClr val="FF0000"/>
                </a:solidFill>
              </a:rPr>
              <a:t>. T</a:t>
            </a:r>
            <a:r>
              <a:rPr lang="az-Latn-AZ" dirty="0" smtClean="0">
                <a:solidFill>
                  <a:srgbClr val="FF0000"/>
                </a:solidFill>
              </a:rPr>
              <a:t>əsdiq etmək düymələrini görə bilərsiniz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964" y="1118506"/>
            <a:ext cx="11389179" cy="9020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90113" y="1503719"/>
            <a:ext cx="1224906" cy="43270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9389806" y="2020530"/>
            <a:ext cx="1337188" cy="8455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0ADFF11A-9072-519C-CD7A-622D631DE5FD}"/>
              </a:ext>
            </a:extLst>
          </p:cNvPr>
          <p:cNvSpPr/>
          <p:nvPr/>
        </p:nvSpPr>
        <p:spPr>
          <a:xfrm>
            <a:off x="9324812" y="2174692"/>
            <a:ext cx="455909" cy="39520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44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2960"/>
            <a:ext cx="12192000" cy="60350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15847" y="1446415"/>
            <a:ext cx="1463040" cy="49045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0" y="66502"/>
            <a:ext cx="6558742" cy="62345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az-Latn-AZ" dirty="0" smtClean="0">
                <a:solidFill>
                  <a:srgbClr val="FF0000"/>
                </a:solidFill>
              </a:rPr>
              <a:t>Nəzərdən keçirmək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r>
              <a:rPr lang="az-Latn-AZ" dirty="0" smtClean="0">
                <a:solidFill>
                  <a:srgbClr val="FF0000"/>
                </a:solidFill>
              </a:rPr>
              <a:t> düyməsini klikləyərək açılmış interfeysde daxil etdiyiniz məlumatları görə bilərsiniz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az-Latn-AZ" dirty="0" smtClean="0">
                <a:solidFill>
                  <a:srgbClr val="FF0000"/>
                </a:solidFill>
              </a:rPr>
              <a:t>Göstərilmiş dəyərlər şərtidir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842269" y="573578"/>
            <a:ext cx="872836" cy="79802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0ADFF11A-9072-519C-CD7A-622D631DE5FD}"/>
              </a:ext>
            </a:extLst>
          </p:cNvPr>
          <p:cNvSpPr/>
          <p:nvPr/>
        </p:nvSpPr>
        <p:spPr>
          <a:xfrm>
            <a:off x="10269635" y="541876"/>
            <a:ext cx="455909" cy="39520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5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1848</TotalTime>
  <Words>307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ICTA</dc:creator>
  <cp:lastModifiedBy>ESQIN</cp:lastModifiedBy>
  <cp:revision>25</cp:revision>
  <dcterms:created xsi:type="dcterms:W3CDTF">2023-05-16T06:48:57Z</dcterms:created>
  <dcterms:modified xsi:type="dcterms:W3CDTF">2023-05-17T14:03:58Z</dcterms:modified>
</cp:coreProperties>
</file>